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65" r:id="rId6"/>
    <p:sldId id="275" r:id="rId7"/>
    <p:sldId id="266" r:id="rId8"/>
    <p:sldId id="267" r:id="rId9"/>
    <p:sldId id="268" r:id="rId10"/>
    <p:sldId id="269" r:id="rId11"/>
    <p:sldId id="274" r:id="rId12"/>
    <p:sldId id="273" r:id="rId13"/>
    <p:sldId id="272" r:id="rId14"/>
    <p:sldId id="271" r:id="rId15"/>
    <p:sldId id="270" r:id="rId16"/>
    <p:sldId id="276" r:id="rId17"/>
    <p:sldId id="286" r:id="rId18"/>
    <p:sldId id="285" r:id="rId19"/>
    <p:sldId id="284" r:id="rId20"/>
    <p:sldId id="283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A8"/>
    <a:srgbClr val="BB378A"/>
    <a:srgbClr val="F06E3C"/>
    <a:srgbClr val="E81F31"/>
    <a:srgbClr val="FB562B"/>
    <a:srgbClr val="6AAFDF"/>
    <a:srgbClr val="CFE4F8"/>
    <a:srgbClr val="30A9E0"/>
    <a:srgbClr val="4E4B89"/>
    <a:srgbClr val="C22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Karreman" userId="112a8604-86af-4291-9aec-bc2c1989de7a" providerId="ADAL" clId="{3AA02F12-1A50-4C02-A309-EC91D9E4C332}"/>
    <pc:docChg chg="custSel modMainMaster">
      <pc:chgData name="Saskia Karreman" userId="112a8604-86af-4291-9aec-bc2c1989de7a" providerId="ADAL" clId="{3AA02F12-1A50-4C02-A309-EC91D9E4C332}" dt="2024-08-28T12:10:14.440" v="0" actId="478"/>
      <pc:docMkLst>
        <pc:docMk/>
      </pc:docMkLst>
      <pc:sldMasterChg chg="modSldLayout">
        <pc:chgData name="Saskia Karreman" userId="112a8604-86af-4291-9aec-bc2c1989de7a" providerId="ADAL" clId="{3AA02F12-1A50-4C02-A309-EC91D9E4C332}" dt="2024-08-28T12:10:14.440" v="0" actId="478"/>
        <pc:sldMasterMkLst>
          <pc:docMk/>
          <pc:sldMasterMk cId="3961512465" sldId="2147483648"/>
        </pc:sldMasterMkLst>
        <pc:sldLayoutChg chg="delSp mod">
          <pc:chgData name="Saskia Karreman" userId="112a8604-86af-4291-9aec-bc2c1989de7a" providerId="ADAL" clId="{3AA02F12-1A50-4C02-A309-EC91D9E4C332}" dt="2024-08-28T12:10:14.440" v="0" actId="478"/>
          <pc:sldLayoutMkLst>
            <pc:docMk/>
            <pc:sldMasterMk cId="3961512465" sldId="2147483648"/>
            <pc:sldLayoutMk cId="953878562" sldId="2147483650"/>
          </pc:sldLayoutMkLst>
          <pc:picChg chg="del">
            <ac:chgData name="Saskia Karreman" userId="112a8604-86af-4291-9aec-bc2c1989de7a" providerId="ADAL" clId="{3AA02F12-1A50-4C02-A309-EC91D9E4C332}" dt="2024-08-28T12:10:14.440" v="0" actId="478"/>
            <ac:picMkLst>
              <pc:docMk/>
              <pc:sldMasterMk cId="3961512465" sldId="2147483648"/>
              <pc:sldLayoutMk cId="953878562" sldId="2147483650"/>
              <ac:picMk id="8" creationId="{D6F709B3-EFAD-4C6A-BA7F-7557EE846B0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A814-80AC-462D-AF2C-53CD92D96D50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1521-8EFF-46BA-ADDE-E00652ECD5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B3A01-3365-C642-89D4-23A18C8E5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25D6DC-FD54-1441-AD74-16BFDCDA5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BF3AA0-E5C0-8B45-A9CF-A1345A7C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90AB30-EC11-D143-9125-539772C6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8EF55F-27C9-9E47-BF14-218C664F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33E7B0-0CA1-4EC9-A701-E06D2A556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2419" y="220444"/>
            <a:ext cx="2057409" cy="5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CB893-DC15-3E4E-8554-50B33EDD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29D194-C27F-3242-ACDD-59F250A25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43D7B0-BDC6-754F-83EA-24BE289A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E364AE-678E-AD48-A0CC-BAB043DB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FDAC68-E914-B540-96F7-DA7749E0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45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D464520-FCE7-544B-9A7C-8CA2DB5CF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B7DEC1-FC6D-F74F-9E5D-9294A19ED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730E08-E95D-A64C-9789-AE6CB7D7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27CE94-3D62-1746-BB6D-F6CC8C3D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578EE3-B13E-A74E-8464-547FDFA5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57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FBAA6-104E-4E01-B0B6-04D07A2D6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F77DB-1FD0-4149-964E-C4247D74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31C16-B946-49CA-AD5E-F0F37692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4596F-8019-498C-8056-4594E9B1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6CC6E-C1A4-4139-996B-13D1FFD8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7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6AEBF-F0B8-4855-9CC8-5ED42CB7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733F35-F14D-4274-817A-F31F91375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879BF-88E5-41ED-BF83-B5450C25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D21CF-C85E-4379-9822-A4B8768E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9959CB-A295-4E1E-948F-6DB238DE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67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F4F08-1ED0-4098-AD3F-3ECD2FAC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6D2E51-88EC-4D16-BD69-242941C41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6F73DD-7E66-4EE7-9FF6-09CFDE8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F926FB-93F6-45B2-9959-4117C948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3A0FA7-02F2-4632-9833-50229E3F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86AA8-529D-4A64-9B6E-DF91B4B2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723E2-0836-4688-AF7D-C5551D10C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A380DA-F4C7-4FC6-B5A9-A7D672530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ADEC8-0781-4CDE-84AA-074AD349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26D7D2-ED51-49F8-9BF7-C7018304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B84135-CA18-41CA-8A88-863C8DA8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26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61BA4-A440-4FF5-8297-F1CD78F1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A5FF38-C350-42D4-9FEB-9B1242433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A08F1-44AB-4273-B649-23AA4AC3E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5947EA-DE61-47EA-BD5B-899427553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4C738E-2963-44C6-9A6E-5A5807D92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F8A1F9E-ED49-42B6-9E69-B2C489FB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0A121C-5325-48D3-925F-9F350A98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DD1D6E-598F-4772-B0B6-D3A884C7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467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D74F9-FCFA-4FD4-9EFD-5D3FD5AE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DADFF-75D3-4348-9943-CBDF1FA0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ADF017-A495-4E8B-B3C7-F8E0FC50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53C914-F1C3-4247-955A-24C9D9C8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19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B7A71F-81D5-4B5E-8ED1-69FB518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11BD6A-0B12-4B3E-9727-6DF94574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07480B-C115-45D9-84DA-2A6B0421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383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60330-B3A9-43D9-83AC-10827137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1E1C98-F8B9-47E6-803D-04979A45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4D9DFE-75EA-49DB-BE8C-2CAFAC5B4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D11BC4-D3A2-4CD1-B249-17167EB9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432C10-398F-4E76-8A24-9E48D6FD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87DA2C-20C0-418C-B96E-ABCDF9C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04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78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BBB9D-CD07-4280-BB58-F764DCA2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C2AA0C-DE20-4934-9E5D-8EAADE905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803E59-FAFE-4C8E-AF4D-D76BB858A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458969-F586-4D8D-866D-76E16C6D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573261-9B90-4E91-B925-E78E1484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556157-3CC8-4AAD-AFEA-F963AACB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62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20071-1BCC-4B8E-A432-19612290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45E627-1081-42BE-AF51-56CA881DF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21F7E-5EF6-4C73-B990-61543961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5256D-C480-4F10-AAD9-C0B7D2DD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7D2103-EB06-45E9-8C7A-9CD86B57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7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D1D84F-13BF-47FC-8EC5-5562158F1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7281FB-796E-4767-A877-31CCF8AB4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6C3DA0-F547-48DA-A0FD-93A7CAF5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1D89D9-0ECE-41A5-ABA4-73B7227C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DFFD82-2C3E-48BF-BC5E-C78ADF86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5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5AFE6-28A1-0246-BD94-EDFACDBC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11B9B5-9409-3143-96ED-88E271C5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6F3F78-EC55-664B-A451-B6E7B8AC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2574F9-AD3D-5040-BECC-B600DBD0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181B2-0FFC-284B-9622-5E848014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6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4CB5A-C1B6-0442-851A-554E3106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0ABBD-C5B2-FD42-B68F-87BF6C407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AA00DA-06E6-9043-85AE-D00D4E63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F74023-B437-6947-B18C-E4D5120A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B36215-D76A-5B42-9F68-70E696A3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988930-C6C7-6041-BC0A-F04FFB1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1BF5C-4CF3-F941-AEE2-9AA1119D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6C5F0-0991-2C44-964A-0A5EC79BD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AC9EEA-57E4-5E45-AC23-59C536D41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4DF090-58BB-0D47-BAD7-4EA6DC68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CF9CBF-1DBD-7A48-A6F2-A1A4B2D58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E37809-8895-9047-8F47-BF66169F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7D84EF-346B-4E43-A852-CD198342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B0383F-51DD-9E47-A33A-CE2CF65F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6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A2E9F-A833-7840-95B4-7C7D04B2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04C7E8-0EA5-8B42-9D8C-91C3BC39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0EBD04-5395-734F-B034-B552B94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405763-8035-1A40-8565-7A0B3630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74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1477104-B05A-9C42-91EA-39D1AFD1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AC123D-CD4B-9947-99EB-707270D9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01A976-A6C2-9C4A-9E44-CDCD7BC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05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09B9C-B040-6749-A8B6-BF79F417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14011-2A3E-CB47-B125-B943FB69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118432-6F95-B845-A7AE-22C79E9C2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99E1A8-E13E-C244-86D5-19B9B62A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BAA732-66BB-B14F-BA1D-1404B0E0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BC1CEF-AD01-BF40-860A-C06C72F8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8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E1E14-7591-074F-9B3C-922349F2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0A476C4-C4D9-184D-9F0F-983A50550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A75E29-E8B9-B74E-9164-A236E8BD6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6E4FA9-182F-F749-BE71-14219D82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B47B9C-96BD-0E4B-A8D8-11BAA6E7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F4D50E-ECCD-D844-95B0-2457306F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3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B19E50-AD4C-2045-B2FD-FA01F091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B7D358-BF15-894A-8C2C-2F5053F22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112B07-E212-304C-AFFD-88E66D596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6FDF-5EBE-0C41-9A30-4B75AD51C8A2}" type="datetimeFigureOut"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A13961-E24B-9244-8C73-E2A9B1617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6629F-9EC3-6146-BDC8-CAAC604D0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630-5084-D745-A3F5-0F052D715AE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5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4AEEE1-8D31-4969-B298-A12BDE6D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D5BBD-0D1D-4EEE-AD71-A3DC93601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874520-117E-4963-BE8A-E49997252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7216-D755-4D4A-87BF-45055414E3F4}" type="datetimeFigureOut">
              <a:rPr lang="nl-NL" smtClean="0"/>
              <a:t>28-8-2024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BCF6E8-535B-4F57-B9BD-5C32A2E6C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74D60-DAC6-4BA7-A98D-93251FD6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2B46-F2E2-4F9B-B6E3-F345FE29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1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Sjabloon presentatie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8ECCB2-0934-4560-9F87-9371CBE6C9CB}"/>
              </a:ext>
            </a:extLst>
          </p:cNvPr>
          <p:cNvSpPr txBox="1"/>
          <p:nvPr/>
        </p:nvSpPr>
        <p:spPr>
          <a:xfrm>
            <a:off x="899999" y="1800000"/>
            <a:ext cx="1029447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Haal de voorbeelden weg uit de presentatie. De titels kunt u laten staan.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spirometrie uitslagen kunnen met ‘knipprogramma’ in de presentatie geplakt worden. Zie volgende sheet.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Deze eerste twee dia’s kunnen verwijderd worden.</a:t>
            </a:r>
          </a:p>
        </p:txBody>
      </p:sp>
    </p:spTree>
    <p:extLst>
      <p:ext uri="{BB962C8B-B14F-4D97-AF65-F5344CB8AC3E}">
        <p14:creationId xmlns:p14="http://schemas.microsoft.com/office/powerpoint/2010/main" val="36492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63202C8-1A29-C647-ABD2-6C5230F8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6" y="5888315"/>
            <a:ext cx="1451560" cy="319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1089483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Spirometrie </a:t>
            </a:r>
            <a:r>
              <a:rPr lang="nl-NL" sz="6000" b="1" dirty="0" err="1">
                <a:solidFill>
                  <a:srgbClr val="2260A8"/>
                </a:solidFill>
              </a:rPr>
              <a:t>accepteerbaar</a:t>
            </a:r>
            <a:r>
              <a:rPr lang="nl-NL" sz="6000" b="1" dirty="0">
                <a:solidFill>
                  <a:srgbClr val="2260A8"/>
                </a:solidFill>
              </a:rPr>
              <a:t>: </a:t>
            </a:r>
            <a:br>
              <a:rPr lang="nl-NL" sz="6000" b="1" dirty="0">
                <a:solidFill>
                  <a:srgbClr val="2260A8"/>
                </a:solidFill>
              </a:rPr>
            </a:br>
            <a:r>
              <a:rPr lang="nl-NL" sz="3200" b="1" dirty="0">
                <a:solidFill>
                  <a:srgbClr val="2260A8"/>
                </a:solidFill>
              </a:rPr>
              <a:t>Flow curven en volume/tijd curve van drie pre/post testen </a:t>
            </a:r>
            <a:br>
              <a:rPr lang="nl-NL" sz="6000" b="1" dirty="0">
                <a:solidFill>
                  <a:srgbClr val="2260A8"/>
                </a:solidFill>
              </a:rPr>
            </a:br>
            <a:r>
              <a:rPr lang="nl-NL" sz="2000" dirty="0">
                <a:solidFill>
                  <a:srgbClr val="2260A8"/>
                </a:solidFill>
              </a:rPr>
              <a:t>(voorbeeld </a:t>
            </a:r>
            <a:r>
              <a:rPr lang="nl-NL" sz="2000" dirty="0" err="1">
                <a:solidFill>
                  <a:srgbClr val="2260A8"/>
                </a:solidFill>
              </a:rPr>
              <a:t>Welch</a:t>
            </a:r>
            <a:r>
              <a:rPr lang="nl-NL" sz="2000" dirty="0">
                <a:solidFill>
                  <a:srgbClr val="2260A8"/>
                </a:solidFill>
              </a:rPr>
              <a:t> </a:t>
            </a:r>
            <a:r>
              <a:rPr lang="nl-NL" sz="2000" dirty="0" err="1">
                <a:solidFill>
                  <a:srgbClr val="2260A8"/>
                </a:solidFill>
              </a:rPr>
              <a:t>Allyn</a:t>
            </a:r>
            <a:r>
              <a:rPr lang="nl-NL" sz="2000" dirty="0">
                <a:solidFill>
                  <a:srgbClr val="2260A8"/>
                </a:solidFill>
              </a:rPr>
              <a:t>)</a:t>
            </a:r>
            <a:endParaRPr lang="en-US" sz="2000" dirty="0">
              <a:solidFill>
                <a:srgbClr val="2260A8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34B7CB-E586-43CC-9FD6-5F1A826E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29" y="2258461"/>
            <a:ext cx="6452971" cy="31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10922545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Spirometrie selectie curve hoogste som FVC+FEV1: </a:t>
            </a:r>
            <a:br>
              <a:rPr lang="nl-NL" sz="6000" b="1" dirty="0">
                <a:solidFill>
                  <a:srgbClr val="2260A8"/>
                </a:solidFill>
              </a:rPr>
            </a:br>
            <a:r>
              <a:rPr lang="nl-NL" sz="3200" b="1" dirty="0">
                <a:solidFill>
                  <a:srgbClr val="2260A8"/>
                </a:solidFill>
              </a:rPr>
              <a:t>Beste pre/post FV en VT curve </a:t>
            </a:r>
            <a:r>
              <a:rPr lang="nl-NL" sz="2000" dirty="0">
                <a:solidFill>
                  <a:srgbClr val="2260A8"/>
                </a:solidFill>
              </a:rPr>
              <a:t>(voorbeeld </a:t>
            </a:r>
            <a:r>
              <a:rPr lang="nl-NL" sz="2000" dirty="0" err="1">
                <a:solidFill>
                  <a:srgbClr val="2260A8"/>
                </a:solidFill>
              </a:rPr>
              <a:t>carefusion</a:t>
            </a:r>
            <a:r>
              <a:rPr lang="nl-NL" sz="2000" dirty="0">
                <a:solidFill>
                  <a:srgbClr val="2260A8"/>
                </a:solidFill>
              </a:rPr>
              <a:t>)</a:t>
            </a:r>
            <a:endParaRPr lang="en-US" sz="2000" dirty="0">
              <a:solidFill>
                <a:srgbClr val="2260A8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67C7B10-81EA-42FB-95CB-4ED94950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0" y="2974511"/>
            <a:ext cx="8644877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2522AF-E022-4A9C-97B5-C427D7AD8644}"/>
              </a:ext>
            </a:extLst>
          </p:cNvPr>
          <p:cNvSpPr txBox="1"/>
          <p:nvPr/>
        </p:nvSpPr>
        <p:spPr>
          <a:xfrm>
            <a:off x="900000" y="360000"/>
            <a:ext cx="11042618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Spirometrie selectie curve hoogste som FVC+FEV1: </a:t>
            </a:r>
            <a:br>
              <a:rPr lang="nl-NL" sz="6000" b="1" dirty="0">
                <a:solidFill>
                  <a:srgbClr val="2260A8"/>
                </a:solidFill>
              </a:rPr>
            </a:br>
            <a:r>
              <a:rPr lang="nl-NL" sz="3200" b="1" dirty="0">
                <a:solidFill>
                  <a:srgbClr val="2260A8"/>
                </a:solidFill>
              </a:rPr>
              <a:t>Beste pre/post FV en VT curve </a:t>
            </a:r>
            <a:r>
              <a:rPr lang="nl-NL" sz="2000" dirty="0">
                <a:solidFill>
                  <a:srgbClr val="2260A8"/>
                </a:solidFill>
              </a:rPr>
              <a:t>(voorbeeld </a:t>
            </a:r>
            <a:r>
              <a:rPr lang="nl-NL" sz="2000" dirty="0" err="1">
                <a:solidFill>
                  <a:srgbClr val="2260A8"/>
                </a:solidFill>
              </a:rPr>
              <a:t>Welch</a:t>
            </a:r>
            <a:r>
              <a:rPr lang="nl-NL" sz="2000" dirty="0">
                <a:solidFill>
                  <a:srgbClr val="2260A8"/>
                </a:solidFill>
              </a:rPr>
              <a:t> </a:t>
            </a:r>
            <a:r>
              <a:rPr lang="nl-NL" sz="2000" dirty="0" err="1">
                <a:solidFill>
                  <a:srgbClr val="2260A8"/>
                </a:solidFill>
              </a:rPr>
              <a:t>Allyn</a:t>
            </a:r>
            <a:r>
              <a:rPr lang="nl-NL" sz="2000" dirty="0">
                <a:solidFill>
                  <a:srgbClr val="2260A8"/>
                </a:solidFill>
              </a:rPr>
              <a:t>)</a:t>
            </a:r>
            <a:endParaRPr lang="en-US" sz="2000" dirty="0">
              <a:solidFill>
                <a:srgbClr val="2260A8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B5D475-7351-4D13-BE08-6A392954C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931531"/>
            <a:ext cx="738289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2522AF-E022-4A9C-97B5-C427D7AD8644}"/>
              </a:ext>
            </a:extLst>
          </p:cNvPr>
          <p:cNvSpPr txBox="1"/>
          <p:nvPr/>
        </p:nvSpPr>
        <p:spPr>
          <a:xfrm>
            <a:off x="899999" y="360000"/>
            <a:ext cx="996802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Spirometrie herhaalbaarheid</a:t>
            </a:r>
          </a:p>
          <a:p>
            <a:r>
              <a:rPr lang="nl-NL" sz="2000" dirty="0">
                <a:solidFill>
                  <a:srgbClr val="2260A8"/>
                </a:solidFill>
              </a:rPr>
              <a:t>(voorbeeld </a:t>
            </a:r>
            <a:r>
              <a:rPr lang="nl-NL" sz="2000" dirty="0" err="1">
                <a:solidFill>
                  <a:srgbClr val="2260A8"/>
                </a:solidFill>
              </a:rPr>
              <a:t>carefusion</a:t>
            </a:r>
            <a:r>
              <a:rPr lang="nl-NL" sz="2000" dirty="0">
                <a:solidFill>
                  <a:srgbClr val="2260A8"/>
                </a:solidFill>
              </a:rPr>
              <a:t>)</a:t>
            </a:r>
            <a:endParaRPr lang="en-US" sz="2000" dirty="0">
              <a:solidFill>
                <a:srgbClr val="2260A8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4D6218-A570-4697-A667-CA924CE5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92" y="2005401"/>
            <a:ext cx="971786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2522AF-E022-4A9C-97B5-C427D7AD8644}"/>
              </a:ext>
            </a:extLst>
          </p:cNvPr>
          <p:cNvSpPr txBox="1"/>
          <p:nvPr/>
        </p:nvSpPr>
        <p:spPr>
          <a:xfrm>
            <a:off x="900000" y="360000"/>
            <a:ext cx="1093178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Spirometrie Herhaalbaarheid </a:t>
            </a:r>
            <a:br>
              <a:rPr lang="nl-NL" sz="6000" b="1" dirty="0">
                <a:solidFill>
                  <a:srgbClr val="2260A8"/>
                </a:solidFill>
              </a:rPr>
            </a:br>
            <a:r>
              <a:rPr lang="nl-NL" sz="2000" dirty="0">
                <a:solidFill>
                  <a:srgbClr val="2260A8"/>
                </a:solidFill>
              </a:rPr>
              <a:t>(voorbeeld </a:t>
            </a:r>
            <a:r>
              <a:rPr lang="nl-NL" sz="2000" dirty="0" err="1">
                <a:solidFill>
                  <a:srgbClr val="2260A8"/>
                </a:solidFill>
              </a:rPr>
              <a:t>Welch</a:t>
            </a:r>
            <a:r>
              <a:rPr lang="nl-NL" sz="2000" dirty="0">
                <a:solidFill>
                  <a:srgbClr val="2260A8"/>
                </a:solidFill>
              </a:rPr>
              <a:t> </a:t>
            </a:r>
            <a:r>
              <a:rPr lang="nl-NL" sz="2000" dirty="0" err="1">
                <a:solidFill>
                  <a:srgbClr val="2260A8"/>
                </a:solidFill>
              </a:rPr>
              <a:t>Allyn</a:t>
            </a:r>
            <a:r>
              <a:rPr lang="nl-NL" sz="2000" dirty="0">
                <a:solidFill>
                  <a:srgbClr val="2260A8"/>
                </a:solidFill>
              </a:rPr>
              <a:t>)</a:t>
            </a:r>
            <a:endParaRPr lang="en-US" sz="2000" dirty="0">
              <a:solidFill>
                <a:srgbClr val="2260A8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5387E7-4D0D-4C4A-943B-EA208C28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" y="2118246"/>
            <a:ext cx="1083962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2522AF-E022-4A9C-97B5-C427D7AD8644}"/>
              </a:ext>
            </a:extLst>
          </p:cNvPr>
          <p:cNvSpPr txBox="1"/>
          <p:nvPr/>
        </p:nvSpPr>
        <p:spPr>
          <a:xfrm>
            <a:off x="900000" y="360000"/>
            <a:ext cx="1063621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Interpretatie spirometrie ROER </a:t>
            </a:r>
            <a:endParaRPr lang="en-US" dirty="0">
              <a:solidFill>
                <a:srgbClr val="2260A8"/>
              </a:solidFill>
            </a:endParaRP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9C8D95CB-6916-4265-90E8-2ECE71DF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8" y="1939159"/>
            <a:ext cx="9854626" cy="38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8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2522AF-E022-4A9C-97B5-C427D7AD8644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Beleid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D246D7-64F8-4815-A4CA-F395853366DF}"/>
              </a:ext>
            </a:extLst>
          </p:cNvPr>
          <p:cNvSpPr txBox="1"/>
          <p:nvPr/>
        </p:nvSpPr>
        <p:spPr>
          <a:xfrm>
            <a:off x="900000" y="1800000"/>
            <a:ext cx="107840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Ophogen medicatie?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Aanvullende diagnostiek nodig?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Wanneer op controle?</a:t>
            </a:r>
          </a:p>
          <a:p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92522AF-E022-4A9C-97B5-C427D7AD8644}"/>
              </a:ext>
            </a:extLst>
          </p:cNvPr>
          <p:cNvSpPr txBox="1"/>
          <p:nvPr/>
        </p:nvSpPr>
        <p:spPr>
          <a:xfrm>
            <a:off x="899999" y="360000"/>
            <a:ext cx="1092254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Vraag voor kaderhuisarts/</a:t>
            </a:r>
          </a:p>
          <a:p>
            <a:r>
              <a:rPr lang="nl-NL" sz="6000" b="1" dirty="0">
                <a:solidFill>
                  <a:srgbClr val="2260A8"/>
                </a:solidFill>
              </a:rPr>
              <a:t>longarts/longfunctieanalist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D246D7-64F8-4815-A4CA-F395853366DF}"/>
              </a:ext>
            </a:extLst>
          </p:cNvPr>
          <p:cNvSpPr txBox="1"/>
          <p:nvPr/>
        </p:nvSpPr>
        <p:spPr>
          <a:xfrm>
            <a:off x="899999" y="2594327"/>
            <a:ext cx="107840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tekst</a:t>
            </a:r>
          </a:p>
          <a:p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7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Sjabloon presentatie</a:t>
            </a:r>
            <a:endParaRPr lang="en-US" dirty="0">
              <a:solidFill>
                <a:srgbClr val="2260A8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CF6922-9A32-4D4C-B429-34D02E4D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525891"/>
            <a:ext cx="6738178" cy="46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5">
            <a:extLst>
              <a:ext uri="{FF2B5EF4-FFF2-40B4-BE49-F238E27FC236}">
                <a16:creationId xmlns:a16="http://schemas.microsoft.com/office/drawing/2014/main" id="{A3E44339-1019-4A4A-A28C-2C6947259AAE}"/>
              </a:ext>
            </a:extLst>
          </p:cNvPr>
          <p:cNvSpPr txBox="1"/>
          <p:nvPr/>
        </p:nvSpPr>
        <p:spPr>
          <a:xfrm>
            <a:off x="400049" y="5207746"/>
            <a:ext cx="5098683" cy="13264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3000" dirty="0">
              <a:solidFill>
                <a:srgbClr val="2260A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1F3E85-529D-4F14-ABB7-51D4E1077DDA}"/>
              </a:ext>
            </a:extLst>
          </p:cNvPr>
          <p:cNvSpPr txBox="1"/>
          <p:nvPr/>
        </p:nvSpPr>
        <p:spPr>
          <a:xfrm>
            <a:off x="850686" y="1532623"/>
            <a:ext cx="1011287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dirty="0">
                <a:solidFill>
                  <a:srgbClr val="2260A8"/>
                </a:solidFill>
              </a:rPr>
              <a:t>Naam praktijk</a:t>
            </a:r>
          </a:p>
          <a:p>
            <a:endParaRPr lang="nl-NL" sz="3200" b="1" dirty="0">
              <a:solidFill>
                <a:srgbClr val="2260A8"/>
              </a:solidFill>
            </a:endParaRPr>
          </a:p>
          <a:p>
            <a:r>
              <a:rPr lang="nl-NL" sz="3200" b="1" dirty="0">
                <a:solidFill>
                  <a:srgbClr val="2260A8"/>
                </a:solidFill>
              </a:rPr>
              <a:t>Naam huisarts</a:t>
            </a:r>
          </a:p>
          <a:p>
            <a:endParaRPr lang="nl-NL" sz="3200" b="1" dirty="0">
              <a:solidFill>
                <a:srgbClr val="2260A8"/>
              </a:solidFill>
            </a:endParaRPr>
          </a:p>
          <a:p>
            <a:r>
              <a:rPr lang="nl-NL" sz="3200" b="1" dirty="0">
                <a:solidFill>
                  <a:srgbClr val="2260A8"/>
                </a:solidFill>
              </a:rPr>
              <a:t>Naam POH</a:t>
            </a:r>
            <a:endParaRPr lang="en-US" sz="3200" dirty="0">
              <a:solidFill>
                <a:srgbClr val="22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Anamnese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8ECCB2-0934-4560-9F87-9371CBE6C9CB}"/>
              </a:ext>
            </a:extLst>
          </p:cNvPr>
          <p:cNvSpPr txBox="1"/>
          <p:nvPr/>
        </p:nvSpPr>
        <p:spPr>
          <a:xfrm>
            <a:off x="894676" y="1646915"/>
            <a:ext cx="1025752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Vrouw/man, leeftijd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Rookstatus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Voorgeschiedenis longgebied en </a:t>
            </a:r>
            <a:r>
              <a:rPr lang="nl-NL" sz="2800" dirty="0" err="1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i.g.v</a:t>
            </a: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relevant ook andere ziekten, jeugd en fam. anamnese.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Allergie aangetoond?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Leefstijl, bewegen, roken, BMI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Beperkingen dagelijks leven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Medicatie en reactie hierop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Lichte of matige ziektelast? - Goede of slechte astma controle?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Bekend bij longarts met..</a:t>
            </a:r>
          </a:p>
        </p:txBody>
      </p:sp>
    </p:spTree>
    <p:extLst>
      <p:ext uri="{BB962C8B-B14F-4D97-AF65-F5344CB8AC3E}">
        <p14:creationId xmlns:p14="http://schemas.microsoft.com/office/powerpoint/2010/main" val="3995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Anamnese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8ECCB2-0934-4560-9F87-9371CBE6C9CB}"/>
              </a:ext>
            </a:extLst>
          </p:cNvPr>
          <p:cNvSpPr txBox="1"/>
          <p:nvPr/>
        </p:nvSpPr>
        <p:spPr>
          <a:xfrm>
            <a:off x="900000" y="1800000"/>
            <a:ext cx="83185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Man/vrouw, leeftijd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Rookstatus/meeroken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Voorgeschiedenis: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Allergieën: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Medicatie:</a:t>
            </a:r>
          </a:p>
        </p:txBody>
      </p:sp>
    </p:spTree>
    <p:extLst>
      <p:ext uri="{BB962C8B-B14F-4D97-AF65-F5344CB8AC3E}">
        <p14:creationId xmlns:p14="http://schemas.microsoft.com/office/powerpoint/2010/main" val="247081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Anamnese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8ECCB2-0934-4560-9F87-9371CBE6C9CB}"/>
              </a:ext>
            </a:extLst>
          </p:cNvPr>
          <p:cNvSpPr txBox="1"/>
          <p:nvPr/>
        </p:nvSpPr>
        <p:spPr>
          <a:xfrm>
            <a:off x="900000" y="1800000"/>
            <a:ext cx="831850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Beloop: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Diagnose vorig consult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Conclusie spirometrie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Uitslagen aanvullende diagnostiek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Beleid medicatie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Klachten verminderd/onveranderd?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Resultaten medicatie/bijwerkingen/therapietrouw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Exacerbaties</a:t>
            </a:r>
          </a:p>
        </p:txBody>
      </p:sp>
    </p:spTree>
    <p:extLst>
      <p:ext uri="{BB962C8B-B14F-4D97-AF65-F5344CB8AC3E}">
        <p14:creationId xmlns:p14="http://schemas.microsoft.com/office/powerpoint/2010/main" val="281673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Differentiaal diagnose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8ECCB2-0934-4560-9F87-9371CBE6C9CB}"/>
              </a:ext>
            </a:extLst>
          </p:cNvPr>
          <p:cNvSpPr txBox="1"/>
          <p:nvPr/>
        </p:nvSpPr>
        <p:spPr>
          <a:xfrm>
            <a:off x="900000" y="1800000"/>
            <a:ext cx="83185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Vermeld hier de diagnostische overwegingen</a:t>
            </a:r>
          </a:p>
          <a:p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4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8318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Consult POH</a:t>
            </a:r>
            <a:endParaRPr lang="en-US" dirty="0">
              <a:solidFill>
                <a:srgbClr val="2260A8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8ECCB2-0934-4560-9F87-9371CBE6C9CB}"/>
              </a:ext>
            </a:extLst>
          </p:cNvPr>
          <p:cNvSpPr txBox="1"/>
          <p:nvPr/>
        </p:nvSpPr>
        <p:spPr>
          <a:xfrm>
            <a:off x="900000" y="1800000"/>
            <a:ext cx="1078400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Doel consult: Eerste consult, tussencontrole, jaarcontrole, datum controle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Anamnese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Controle inhalatietechniek/therapietrouw/bijwerkingen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Resultaat ACQ, CCQ, MRC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260A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Lengte, gewicht, BMI</a:t>
            </a:r>
          </a:p>
          <a:p>
            <a:endParaRPr lang="nl-NL" sz="3200" dirty="0">
              <a:solidFill>
                <a:srgbClr val="2260A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5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7E14EF9-2A71-354A-B149-D8A8CD6AC6BF}"/>
              </a:ext>
            </a:extLst>
          </p:cNvPr>
          <p:cNvSpPr txBox="1"/>
          <p:nvPr/>
        </p:nvSpPr>
        <p:spPr>
          <a:xfrm>
            <a:off x="900000" y="360000"/>
            <a:ext cx="1098720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6000" b="1" dirty="0">
                <a:solidFill>
                  <a:srgbClr val="2260A8"/>
                </a:solidFill>
              </a:rPr>
              <a:t>Spirometrie </a:t>
            </a:r>
            <a:r>
              <a:rPr lang="nl-NL" sz="6000" b="1" dirty="0" err="1">
                <a:solidFill>
                  <a:srgbClr val="2260A8"/>
                </a:solidFill>
              </a:rPr>
              <a:t>accepteerbaar</a:t>
            </a:r>
            <a:r>
              <a:rPr lang="nl-NL" sz="6000" b="1" dirty="0">
                <a:solidFill>
                  <a:srgbClr val="2260A8"/>
                </a:solidFill>
              </a:rPr>
              <a:t>: </a:t>
            </a:r>
            <a:br>
              <a:rPr lang="nl-NL" sz="6000" b="1" dirty="0">
                <a:solidFill>
                  <a:srgbClr val="2260A8"/>
                </a:solidFill>
              </a:rPr>
            </a:br>
            <a:r>
              <a:rPr lang="nl-NL" sz="3200" b="1" dirty="0">
                <a:solidFill>
                  <a:srgbClr val="2260A8"/>
                </a:solidFill>
              </a:rPr>
              <a:t>Flow curven en volume/tijd curve van drie pre/post testen </a:t>
            </a:r>
            <a:r>
              <a:rPr lang="nl-NL" sz="2000" dirty="0">
                <a:solidFill>
                  <a:srgbClr val="2260A8"/>
                </a:solidFill>
              </a:rPr>
              <a:t>(voorbeeld </a:t>
            </a:r>
            <a:r>
              <a:rPr lang="nl-NL" sz="2000" dirty="0" err="1">
                <a:solidFill>
                  <a:srgbClr val="2260A8"/>
                </a:solidFill>
              </a:rPr>
              <a:t>carefusion</a:t>
            </a:r>
            <a:r>
              <a:rPr lang="nl-NL" sz="2000" dirty="0">
                <a:solidFill>
                  <a:srgbClr val="2260A8"/>
                </a:solidFill>
              </a:rPr>
              <a:t>)</a:t>
            </a:r>
            <a:endParaRPr lang="en-US" sz="2000" dirty="0">
              <a:solidFill>
                <a:srgbClr val="2260A8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9AB7A85-E066-4250-B208-D380A084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457460"/>
            <a:ext cx="5321633" cy="37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73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6174F70A3404C8B50DD7EBF29B8A8" ma:contentTypeVersion="18" ma:contentTypeDescription="Een nieuw document maken." ma:contentTypeScope="" ma:versionID="8d7b23dc231664b7460d8708a37b2241">
  <xsd:schema xmlns:xsd="http://www.w3.org/2001/XMLSchema" xmlns:xs="http://www.w3.org/2001/XMLSchema" xmlns:p="http://schemas.microsoft.com/office/2006/metadata/properties" xmlns:ns2="aeb53f1f-e13e-4b0c-989f-3456ccdc90a7" xmlns:ns3="ffa610f6-a6c3-41f5-8d0f-9d65f334b9c9" targetNamespace="http://schemas.microsoft.com/office/2006/metadata/properties" ma:root="true" ma:fieldsID="b7cbcad855ad5a60c9f93258837ead95" ns2:_="" ns3:_="">
    <xsd:import namespace="aeb53f1f-e13e-4b0c-989f-3456ccdc90a7"/>
    <xsd:import namespace="ffa610f6-a6c3-41f5-8d0f-9d65f334b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53f1f-e13e-4b0c-989f-3456ccdc9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43db8a5-ef15-4b11-9e8b-9ac930585f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610f6-a6c3-41f5-8d0f-9d65f334b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429c80-4ab6-4536-b713-a2858eee642f}" ma:internalName="TaxCatchAll" ma:showField="CatchAllData" ma:web="ffa610f6-a6c3-41f5-8d0f-9d65f334b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b53f1f-e13e-4b0c-989f-3456ccdc90a7">
      <Terms xmlns="http://schemas.microsoft.com/office/infopath/2007/PartnerControls"/>
    </lcf76f155ced4ddcb4097134ff3c332f>
    <TaxCatchAll xmlns="ffa610f6-a6c3-41f5-8d0f-9d65f334b9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73011-33C6-435B-BD71-DEEF9ED4ECE4}"/>
</file>

<file path=customXml/itemProps2.xml><?xml version="1.0" encoding="utf-8"?>
<ds:datastoreItem xmlns:ds="http://schemas.openxmlformats.org/officeDocument/2006/customXml" ds:itemID="{E3013EBE-C47F-4E9E-BBD1-1D5A4EB440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6759AF-90CB-4B98-9A70-9ED1931D01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317</Words>
  <Application>Microsoft Office PowerPoint</Application>
  <PresentationFormat>Breedbeeld</PresentationFormat>
  <Paragraphs>62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Marja van Lieshout</dc:creator>
  <cp:lastModifiedBy>Saskia Karreman</cp:lastModifiedBy>
  <cp:revision>62</cp:revision>
  <cp:lastPrinted>2020-12-02T15:33:20Z</cp:lastPrinted>
  <dcterms:created xsi:type="dcterms:W3CDTF">2020-12-02T11:10:05Z</dcterms:created>
  <dcterms:modified xsi:type="dcterms:W3CDTF">2024-08-28T12:10:23Z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0x010100F216174F70A3404C8B50DD7EBF29B8A8</vt:lpwstr>
  </property>
</Properties>
</file>